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6" r:id="rId2"/>
    <p:sldId id="664" r:id="rId3"/>
    <p:sldId id="665" r:id="rId4"/>
    <p:sldId id="666" r:id="rId5"/>
    <p:sldId id="667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  <p:sldId id="682" r:id="rId21"/>
    <p:sldId id="607" r:id="rId22"/>
    <p:sldId id="608" r:id="rId23"/>
    <p:sldId id="609" r:id="rId24"/>
    <p:sldId id="647" r:id="rId25"/>
    <p:sldId id="650" r:id="rId26"/>
    <p:sldId id="651" r:id="rId27"/>
    <p:sldId id="610" r:id="rId28"/>
    <p:sldId id="612" r:id="rId29"/>
    <p:sldId id="614" r:id="rId30"/>
    <p:sldId id="621" r:id="rId31"/>
    <p:sldId id="619" r:id="rId32"/>
    <p:sldId id="617" r:id="rId33"/>
    <p:sldId id="618" r:id="rId34"/>
    <p:sldId id="622" r:id="rId35"/>
    <p:sldId id="623" r:id="rId36"/>
    <p:sldId id="648" r:id="rId37"/>
    <p:sldId id="632" r:id="rId38"/>
    <p:sldId id="684" r:id="rId39"/>
    <p:sldId id="641" r:id="rId40"/>
    <p:sldId id="634" r:id="rId41"/>
    <p:sldId id="635" r:id="rId42"/>
    <p:sldId id="636" r:id="rId43"/>
    <p:sldId id="637" r:id="rId44"/>
    <p:sldId id="638" r:id="rId45"/>
    <p:sldId id="639" r:id="rId46"/>
    <p:sldId id="642" r:id="rId47"/>
    <p:sldId id="643" r:id="rId48"/>
    <p:sldId id="685" r:id="rId49"/>
    <p:sldId id="644" r:id="rId50"/>
    <p:sldId id="687" r:id="rId51"/>
    <p:sldId id="688" r:id="rId52"/>
    <p:sldId id="690" r:id="rId53"/>
    <p:sldId id="691" r:id="rId54"/>
    <p:sldId id="693" r:id="rId55"/>
    <p:sldId id="695" r:id="rId56"/>
    <p:sldId id="696" r:id="rId57"/>
    <p:sldId id="697" r:id="rId58"/>
    <p:sldId id="594" r:id="rId5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62"/>
    </p:embeddedFont>
    <p:embeddedFont>
      <p:font typeface="Comic Sans MS" panose="030F0902030302020204" pitchFamily="66" charset="0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</p:embeddedFontLst>
  <p:custDataLst>
    <p:tags r:id="rId69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>
      <p:cViewPr varScale="1">
        <p:scale>
          <a:sx n="112" d="100"/>
          <a:sy n="112" d="100"/>
        </p:scale>
        <p:origin x="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 Pinyan" userId="245424d55b321208" providerId="LiveId" clId="{1D909514-6638-A848-A713-F33CBF34703D}"/>
    <pc:docChg chg="addSld delSld modSld">
      <pc:chgData name="Lu Pinyan" userId="245424d55b321208" providerId="LiveId" clId="{1D909514-6638-A848-A713-F33CBF34703D}" dt="2020-12-24T05:28:43.003" v="123"/>
      <pc:docMkLst>
        <pc:docMk/>
      </pc:docMkLst>
      <pc:sldChg chg="del">
        <pc:chgData name="Lu Pinyan" userId="245424d55b321208" providerId="LiveId" clId="{1D909514-6638-A848-A713-F33CBF34703D}" dt="2020-12-23T12:14:22.976" v="0" actId="2696"/>
        <pc:sldMkLst>
          <pc:docMk/>
          <pc:sldMk cId="1964884480" sldId="663"/>
        </pc:sldMkLst>
      </pc:sldChg>
      <pc:sldChg chg="modSp">
        <pc:chgData name="Lu Pinyan" userId="245424d55b321208" providerId="LiveId" clId="{1D909514-6638-A848-A713-F33CBF34703D}" dt="2020-12-23T12:15:21.751" v="14" actId="20577"/>
        <pc:sldMkLst>
          <pc:docMk/>
          <pc:sldMk cId="973195573" sldId="668"/>
        </pc:sldMkLst>
        <pc:spChg chg="mod">
          <ac:chgData name="Lu Pinyan" userId="245424d55b321208" providerId="LiveId" clId="{1D909514-6638-A848-A713-F33CBF34703D}" dt="2020-12-23T12:15:21.751" v="14" actId="20577"/>
          <ac:spMkLst>
            <pc:docMk/>
            <pc:sldMk cId="973195573" sldId="668"/>
            <ac:spMk id="160771" creationId="{00000000-0000-0000-0000-000000000000}"/>
          </ac:spMkLst>
        </pc:spChg>
      </pc:sldChg>
      <pc:sldChg chg="del">
        <pc:chgData name="Lu Pinyan" userId="245424d55b321208" providerId="LiveId" clId="{1D909514-6638-A848-A713-F33CBF34703D}" dt="2020-12-24T05:17:37.757" v="15" actId="2696"/>
        <pc:sldMkLst>
          <pc:docMk/>
          <pc:sldMk cId="2707252364" sldId="683"/>
        </pc:sldMkLst>
      </pc:sldChg>
      <pc:sldChg chg="modSp modAnim">
        <pc:chgData name="Lu Pinyan" userId="245424d55b321208" providerId="LiveId" clId="{1D909514-6638-A848-A713-F33CBF34703D}" dt="2020-12-24T05:27:20.843" v="122"/>
        <pc:sldMkLst>
          <pc:docMk/>
          <pc:sldMk cId="1846787596" sldId="687"/>
        </pc:sldMkLst>
        <pc:spChg chg="mod">
          <ac:chgData name="Lu Pinyan" userId="245424d55b321208" providerId="LiveId" clId="{1D909514-6638-A848-A713-F33CBF34703D}" dt="2020-12-24T05:25:57.814" v="121" actId="20577"/>
          <ac:spMkLst>
            <pc:docMk/>
            <pc:sldMk cId="1846787596" sldId="687"/>
            <ac:spMk id="3" creationId="{00000000-0000-0000-0000-000000000000}"/>
          </ac:spMkLst>
        </pc:spChg>
      </pc:sldChg>
      <pc:sldChg chg="add">
        <pc:chgData name="Lu Pinyan" userId="245424d55b321208" providerId="LiveId" clId="{1D909514-6638-A848-A713-F33CBF34703D}" dt="2020-12-24T05:28:43.003" v="123"/>
        <pc:sldMkLst>
          <pc:docMk/>
          <pc:sldMk cId="1677152736" sldId="6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B269E45-1C4D-48C4-A0C3-04DD5AEAA4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88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3344836-18E4-4A69-B575-E58848AF4E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09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958A8-3B12-433C-B599-58F05A53608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6867F-C0EC-4DE1-BFD4-34AE834A2E8B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859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6867F-C0EC-4DE1-BFD4-34AE834A2E8B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467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9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2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8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B70F-B524-401B-B3E9-EB827F86D5A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24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1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/>
              <a:t>title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author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EDD0-18E6-4A34-97D6-B8F646392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B6D54-56A1-427C-9658-541C40C631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119-D6E1-4879-BFEE-8B3A55A2F1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15F09-5A3B-45A6-AC79-F226AB1178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AA091-C137-47AD-97DE-B581C9FEDE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31DD2-015A-4BB3-81AD-802695F76C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7F9B-B5EE-41B4-ABEA-ED4C90B643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267E2-6B86-49F5-98D3-07AD872A7B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5615-F570-4BD2-A5AB-FD8F4A58B5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745E4-7634-476D-8359-76D2C4CC4C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title1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title2</a:t>
            </a:r>
          </a:p>
          <a:p>
            <a:pPr lvl="1"/>
            <a:r>
              <a:rPr lang="en-US" altLang="zh-CN"/>
              <a:t>title3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A806B7-5350-49EC-8C1C-9E89BDA8D4B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omic Sans MS" pitchFamily="66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8077200" cy="1462088"/>
          </a:xfrm>
        </p:spPr>
        <p:txBody>
          <a:bodyPr/>
          <a:lstStyle/>
          <a:p>
            <a:pPr algn="ctr"/>
            <a:r>
              <a:rPr lang="en-US" altLang="zh-CN" dirty="0"/>
              <a:t>Classifying Computational Counting Problems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733800"/>
            <a:ext cx="8382000" cy="2743200"/>
          </a:xfrm>
        </p:spPr>
        <p:txBody>
          <a:bodyPr/>
          <a:lstStyle/>
          <a:p>
            <a:r>
              <a:rPr lang="en-US" altLang="zh-CN" sz="4000" dirty="0"/>
              <a:t>    </a:t>
            </a:r>
          </a:p>
          <a:p>
            <a:r>
              <a:rPr lang="en-US" altLang="zh-CN" sz="4000" dirty="0"/>
              <a:t> Pinyan Lu (</a:t>
            </a:r>
            <a:r>
              <a:rPr lang="zh-CN" altLang="en-US" sz="4000" dirty="0"/>
              <a:t>陆品燕</a:t>
            </a:r>
            <a:r>
              <a:rPr lang="en-US" altLang="zh-CN" sz="4000" dirty="0"/>
              <a:t>)</a:t>
            </a:r>
            <a:endParaRPr lang="zh-CN" altLang="en-US" sz="40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Shanghai University of Finance and Economics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2-Coloring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1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3-SAT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2-SAT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2-SAT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2-SAT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657600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1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52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2-SAT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657600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Perfect Matching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288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9" y="4495800"/>
            <a:ext cx="11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#2-SAT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88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57600"/>
            <a:ext cx="2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#Perfect Matching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1443" y="2133600"/>
            <a:ext cx="1496786" cy="542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16"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288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9" y="4495800"/>
            <a:ext cx="11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#2-SAT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88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57600"/>
            <a:ext cx="2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#Perfect Matching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1443" y="2133600"/>
            <a:ext cx="1496786" cy="542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16"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80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288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9" y="4495800"/>
            <a:ext cx="11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#2-SAT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88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57600"/>
            <a:ext cx="2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#Perfect Matching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1443" y="2133600"/>
            <a:ext cx="1496786" cy="542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16"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6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Complexity Classes and Counting Problems</a:t>
            </a:r>
          </a:p>
          <a:p>
            <a:r>
              <a:rPr lang="en-US" altLang="zh-CN" sz="3400" dirty="0">
                <a:solidFill>
                  <a:srgbClr val="C00000"/>
                </a:solidFill>
              </a:rPr>
              <a:t>Dichotomy Theorems</a:t>
            </a:r>
          </a:p>
          <a:p>
            <a:r>
              <a:rPr lang="en-US" altLang="zh-CN" sz="3400" dirty="0"/>
              <a:t>Holographic Algorithms </a:t>
            </a:r>
          </a:p>
          <a:p>
            <a:r>
              <a:rPr lang="en-US" altLang="zh-CN" sz="3400" dirty="0"/>
              <a:t>Approximate Counting 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9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Dichotomy Theorems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288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9" y="4495800"/>
            <a:ext cx="11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#2-SAT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88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57600"/>
            <a:ext cx="2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#Perfect Matching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1443" y="2133600"/>
            <a:ext cx="1496786" cy="542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16"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52499" y="5550985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#Planar Perfect Matching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Complexity Classes and Counting Problems</a:t>
            </a:r>
          </a:p>
          <a:p>
            <a:r>
              <a:rPr lang="en-US" altLang="zh-CN" sz="3400" dirty="0"/>
              <a:t>Dichotomy Theorems</a:t>
            </a:r>
          </a:p>
          <a:p>
            <a:r>
              <a:rPr lang="en-US" altLang="zh-CN" sz="3400" dirty="0"/>
              <a:t>Holographic Algorithms </a:t>
            </a:r>
          </a:p>
          <a:p>
            <a:r>
              <a:rPr lang="en-US" altLang="zh-CN" sz="3400" dirty="0"/>
              <a:t>Approximate Counting 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6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Dichotomy Theorems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288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9" y="4495800"/>
            <a:ext cx="110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#2-SAT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#3-Coloring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88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#2-Coloring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#Vertex Cover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57600"/>
            <a:ext cx="2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#Independent  Set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#Lin-q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#Perfect Matching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1443" y="2133600"/>
            <a:ext cx="1496786" cy="542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7" y="2220064"/>
                <a:ext cx="15920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16"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304800" y="1981200"/>
            <a:ext cx="4419600" cy="426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12383" y="6336268"/>
                <a:ext cx="2283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𝑜𝑚𝑒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𝐹𝑟𝑎𝑚𝑒𝑤𝑜𝑟𝑘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83" y="6336268"/>
                <a:ext cx="228331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386366" y="3296992"/>
            <a:ext cx="2840298" cy="1622943"/>
          </a:xfrm>
          <a:custGeom>
            <a:avLst/>
            <a:gdLst>
              <a:gd name="connsiteX0" fmla="*/ 0 w 2840298"/>
              <a:gd name="connsiteY0" fmla="*/ 1365160 h 1622943"/>
              <a:gd name="connsiteX1" fmla="*/ 785611 w 2840298"/>
              <a:gd name="connsiteY1" fmla="*/ 1596980 h 1622943"/>
              <a:gd name="connsiteX2" fmla="*/ 2575775 w 2840298"/>
              <a:gd name="connsiteY2" fmla="*/ 824247 h 1622943"/>
              <a:gd name="connsiteX3" fmla="*/ 2562896 w 2840298"/>
              <a:gd name="connsiteY3" fmla="*/ 0 h 16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298" h="1622943">
                <a:moveTo>
                  <a:pt x="0" y="1365160"/>
                </a:moveTo>
                <a:cubicBezTo>
                  <a:pt x="178157" y="1526146"/>
                  <a:pt x="356315" y="1687132"/>
                  <a:pt x="785611" y="1596980"/>
                </a:cubicBezTo>
                <a:cubicBezTo>
                  <a:pt x="1214907" y="1506828"/>
                  <a:pt x="2279561" y="1090410"/>
                  <a:pt x="2575775" y="824247"/>
                </a:cubicBezTo>
                <a:cubicBezTo>
                  <a:pt x="2871989" y="558084"/>
                  <a:pt x="2985752" y="779172"/>
                  <a:pt x="2562896" y="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cxnSp>
        <p:nvCxnSpPr>
          <p:cNvPr id="33" name="Curved Connector 32"/>
          <p:cNvCxnSpPr>
            <a:stCxn id="7" idx="0"/>
          </p:cNvCxnSpPr>
          <p:nvPr/>
        </p:nvCxnSpPr>
        <p:spPr bwMode="auto">
          <a:xfrm>
            <a:off x="386366" y="4662152"/>
            <a:ext cx="2052034" cy="257783"/>
          </a:xfrm>
          <a:prstGeom prst="curvedConnector5">
            <a:avLst>
              <a:gd name="adj1" fmla="val 11140"/>
              <a:gd name="adj2" fmla="val 103747"/>
              <a:gd name="adj3" fmla="val 888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urved Connector 46"/>
          <p:cNvCxnSpPr/>
          <p:nvPr/>
        </p:nvCxnSpPr>
        <p:spPr bwMode="auto">
          <a:xfrm flipV="1">
            <a:off x="2438400" y="4484132"/>
            <a:ext cx="2286000" cy="435804"/>
          </a:xfrm>
          <a:prstGeom prst="curved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52499" y="5550985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#Planar Perfect Matching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4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710543" y="4343400"/>
            <a:ext cx="137886" cy="1524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13629" y="3429000"/>
            <a:ext cx="137886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cxnSp>
        <p:nvCxnSpPr>
          <p:cNvPr id="27" name="Curved Connector 26"/>
          <p:cNvCxnSpPr>
            <a:stCxn id="21" idx="6"/>
            <a:endCxn id="23" idx="0"/>
          </p:cNvCxnSpPr>
          <p:nvPr/>
        </p:nvCxnSpPr>
        <p:spPr bwMode="auto">
          <a:xfrm>
            <a:off x="1883229" y="3581400"/>
            <a:ext cx="896257" cy="7620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rc 27"/>
          <p:cNvSpPr/>
          <p:nvPr/>
        </p:nvSpPr>
        <p:spPr bwMode="auto">
          <a:xfrm>
            <a:off x="2757550" y="3197251"/>
            <a:ext cx="2171700" cy="2289149"/>
          </a:xfrm>
          <a:prstGeom prst="arc">
            <a:avLst>
              <a:gd name="adj1" fmla="val 29137"/>
              <a:gd name="adj2" fmla="val 58910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9" name="Arc 28"/>
          <p:cNvSpPr/>
          <p:nvPr/>
        </p:nvSpPr>
        <p:spPr bwMode="auto">
          <a:xfrm>
            <a:off x="2796008" y="3505200"/>
            <a:ext cx="2189649" cy="1981200"/>
          </a:xfrm>
          <a:prstGeom prst="arc">
            <a:avLst>
              <a:gd name="adj1" fmla="val 11168468"/>
              <a:gd name="adj2" fmla="val 160063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30" name="Arc 29"/>
          <p:cNvSpPr/>
          <p:nvPr/>
        </p:nvSpPr>
        <p:spPr bwMode="auto">
          <a:xfrm>
            <a:off x="2779487" y="3429001"/>
            <a:ext cx="1723571" cy="2042916"/>
          </a:xfrm>
          <a:prstGeom prst="arc">
            <a:avLst>
              <a:gd name="adj1" fmla="val 5517999"/>
              <a:gd name="adj2" fmla="val 10907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6800" y="5410200"/>
            <a:ext cx="137886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47771" y="4267200"/>
            <a:ext cx="137886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331686" y="4713858"/>
            <a:ext cx="137886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45343" y="3505200"/>
            <a:ext cx="137886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45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469235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8425000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 bwMode="auto">
          <a:xfrm>
            <a:off x="7621635" y="4350224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446917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8402682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 bwMode="auto">
          <a:xfrm>
            <a:off x="7599317" y="3351663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rc 36"/>
          <p:cNvSpPr/>
          <p:nvPr/>
        </p:nvSpPr>
        <p:spPr bwMode="auto">
          <a:xfrm rot="5400000">
            <a:off x="7002945" y="3132591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0543" y="598562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85625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43800" y="610618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106180"/>
                <a:ext cx="124097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1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291134" y="4092482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469235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8425000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 bwMode="auto">
          <a:xfrm>
            <a:off x="7621635" y="4350224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446917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8402682" y="3275463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 bwMode="auto">
          <a:xfrm>
            <a:off x="7599317" y="3351663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rc 36"/>
          <p:cNvSpPr/>
          <p:nvPr/>
        </p:nvSpPr>
        <p:spPr bwMode="auto">
          <a:xfrm rot="5400000">
            <a:off x="7002945" y="3132591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19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469235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8425000" y="4274024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 bwMode="auto">
          <a:xfrm>
            <a:off x="7621635" y="4350224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446917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8402682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 bwMode="auto">
          <a:xfrm>
            <a:off x="7599317" y="3351663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rc 36"/>
          <p:cNvSpPr/>
          <p:nvPr/>
        </p:nvSpPr>
        <p:spPr bwMode="auto">
          <a:xfrm rot="5400000">
            <a:off x="7002945" y="3132591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7426235" y="2390772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8382000" y="2390772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44" name="Straight Connector 43"/>
          <p:cNvCxnSpPr>
            <a:stCxn id="42" idx="6"/>
            <a:endCxn id="43" idx="2"/>
          </p:cNvCxnSpPr>
          <p:nvPr/>
        </p:nvCxnSpPr>
        <p:spPr bwMode="auto">
          <a:xfrm>
            <a:off x="7578635" y="2466972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c 44"/>
          <p:cNvSpPr/>
          <p:nvPr/>
        </p:nvSpPr>
        <p:spPr bwMode="auto">
          <a:xfrm rot="5400000">
            <a:off x="6982263" y="2247900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46" name="Arc 45"/>
          <p:cNvSpPr/>
          <p:nvPr/>
        </p:nvSpPr>
        <p:spPr bwMode="auto">
          <a:xfrm rot="5400000">
            <a:off x="8420100" y="2247900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0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469235" y="4274024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8425000" y="4274024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 bwMode="auto">
          <a:xfrm>
            <a:off x="7621635" y="4350224"/>
            <a:ext cx="803365" cy="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446917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8402682" y="3275463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 bwMode="auto">
          <a:xfrm>
            <a:off x="7599317" y="3351663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rc 36"/>
          <p:cNvSpPr/>
          <p:nvPr/>
        </p:nvSpPr>
        <p:spPr bwMode="auto">
          <a:xfrm rot="5400000">
            <a:off x="7002945" y="3132591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cxnSp>
        <p:nvCxnSpPr>
          <p:cNvPr id="44" name="Straight Connector 43"/>
          <p:cNvCxnSpPr>
            <a:stCxn id="42" idx="6"/>
            <a:endCxn id="43" idx="2"/>
          </p:cNvCxnSpPr>
          <p:nvPr/>
        </p:nvCxnSpPr>
        <p:spPr bwMode="auto">
          <a:xfrm>
            <a:off x="7578635" y="2466972"/>
            <a:ext cx="803365" cy="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c 44"/>
          <p:cNvSpPr/>
          <p:nvPr/>
        </p:nvSpPr>
        <p:spPr bwMode="auto">
          <a:xfrm rot="5400000">
            <a:off x="6982263" y="2247900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3" y="5943600"/>
                <a:ext cx="124097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064155"/>
                <a:ext cx="124097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7426235" y="2390772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46" name="Arc 45"/>
          <p:cNvSpPr/>
          <p:nvPr/>
        </p:nvSpPr>
        <p:spPr bwMode="auto">
          <a:xfrm rot="5400000">
            <a:off x="8420100" y="2247900"/>
            <a:ext cx="533400" cy="457200"/>
          </a:xfrm>
          <a:prstGeom prst="arc">
            <a:avLst>
              <a:gd name="adj1" fmla="val 21211505"/>
              <a:gd name="adj2" fmla="val 21173145"/>
            </a:avLst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8382000" y="2390772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2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Dichotomy Theorem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CC0000"/>
                </a:solidFill>
              </a:rPr>
              <a:t>[Dyer, Greenhill 00]</a:t>
            </a:r>
            <a:endParaRPr lang="en-US" altLang="zh-CN" dirty="0"/>
          </a:p>
          <a:p>
            <a:r>
              <a:rPr lang="en-US" altLang="zh-CN" dirty="0"/>
              <a:t>The counting graph </a:t>
            </a:r>
            <a:r>
              <a:rPr lang="en-US" altLang="zh-CN" dirty="0" err="1"/>
              <a:t>homomorphisms</a:t>
            </a:r>
            <a:r>
              <a:rPr lang="en-US" altLang="zh-CN" dirty="0"/>
              <a:t> problem is </a:t>
            </a:r>
          </a:p>
          <a:p>
            <a:pPr lvl="1"/>
            <a:r>
              <a:rPr lang="en-US" altLang="zh-CN" dirty="0"/>
              <a:t>in P if each connect component of H is either a </a:t>
            </a:r>
            <a:r>
              <a:rPr lang="en-US" altLang="zh-CN" dirty="0">
                <a:solidFill>
                  <a:srgbClr val="C00000"/>
                </a:solidFill>
              </a:rPr>
              <a:t>complete graph with self-loops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   </a:t>
            </a:r>
            <a:r>
              <a:rPr lang="en-US" altLang="zh-CN" dirty="0"/>
              <a:t>or a </a:t>
            </a:r>
            <a:r>
              <a:rPr lang="en-US" altLang="zh-CN" dirty="0">
                <a:solidFill>
                  <a:srgbClr val="C00000"/>
                </a:solidFill>
              </a:rPr>
              <a:t>complete bipartite graph;</a:t>
            </a:r>
          </a:p>
          <a:p>
            <a:pPr lvl="1"/>
            <a:r>
              <a:rPr lang="en-US" altLang="zh-CN" dirty="0"/>
              <a:t>#P-complete otherwise.  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834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</a:t>
            </a:r>
            <a:r>
              <a:rPr lang="en-US" sz="3600" dirty="0" err="1"/>
              <a:t>Homomorphisms</a:t>
            </a:r>
            <a:endParaRPr lang="en-US" altLang="zh-CN" sz="36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543800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499565" y="5711687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hlink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7"/>
          </p:cNvCxnSpPr>
          <p:nvPr/>
        </p:nvCxnSpPr>
        <p:spPr bwMode="auto">
          <a:xfrm flipH="1">
            <a:off x="7673882" y="5083082"/>
            <a:ext cx="349436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 bwMode="auto">
          <a:xfrm>
            <a:off x="7696200" y="5787887"/>
            <a:ext cx="80336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5"/>
            <a:endCxn id="7" idx="1"/>
          </p:cNvCxnSpPr>
          <p:nvPr/>
        </p:nvCxnSpPr>
        <p:spPr bwMode="auto">
          <a:xfrm>
            <a:off x="8131082" y="5083082"/>
            <a:ext cx="390801" cy="6509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5744978"/>
                <a:ext cx="5170714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44978"/>
                <a:ext cx="5170714" cy="1036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i="1" dirty="0" err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216"/>
                <a:ext cx="5908766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53000" y="4876800"/>
                <a:ext cx="2333897" cy="154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76800"/>
                <a:ext cx="2333897" cy="1543115"/>
              </a:xfrm>
              <a:prstGeom prst="rect">
                <a:avLst/>
              </a:prstGeom>
              <a:blipFill rotWithShape="0">
                <a:blip r:embed="rId4"/>
                <a:stretch>
                  <a:fillRect l="-3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019799" y="3810000"/>
            <a:ext cx="247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#3-coloring</a:t>
            </a:r>
          </a:p>
        </p:txBody>
      </p:sp>
    </p:spTree>
    <p:extLst>
      <p:ext uri="{BB962C8B-B14F-4D97-AF65-F5344CB8AC3E}">
        <p14:creationId xmlns:p14="http://schemas.microsoft.com/office/powerpoint/2010/main" val="10163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Weighted Graph Homomorphisms</a:t>
            </a:r>
            <a:endParaRPr lang="en-US" altLang="zh-C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5744978"/>
                <a:ext cx="5170714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44978"/>
                <a:ext cx="5170714" cy="1036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21" name="Oval 20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Curved Connector 26"/>
            <p:cNvCxnSpPr>
              <a:stCxn id="21" idx="6"/>
              <a:endCxn id="23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Arc 27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7" name="Arc 16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28600" y="4089308"/>
            <a:ext cx="2507868" cy="700750"/>
          </a:xfrm>
          <a:prstGeom prst="arc">
            <a:avLst>
              <a:gd name="adj1" fmla="val 54816"/>
              <a:gd name="adj2" fmla="val 55825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53000" y="4876800"/>
                <a:ext cx="2333897" cy="150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76800"/>
                <a:ext cx="2333897" cy="1505925"/>
              </a:xfrm>
              <a:prstGeom prst="rect">
                <a:avLst/>
              </a:prstGeom>
              <a:blipFill rotWithShape="0">
                <a:blip r:embed="rId3"/>
                <a:stretch>
                  <a:fillRect l="-3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5512" y="2081021"/>
            <a:ext cx="7688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Spin systems</a:t>
            </a:r>
            <a:r>
              <a:rPr lang="en-US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Statistic Physics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Graphical models </a:t>
            </a:r>
            <a:r>
              <a:rPr lang="en-US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machine learning</a:t>
            </a:r>
            <a:endParaRPr lang="zh-CN" alt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6143" y="6248400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partition function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21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Complexity Classes and Counting Problems</a:t>
            </a:r>
          </a:p>
          <a:p>
            <a:r>
              <a:rPr lang="en-US" altLang="zh-CN" sz="3400" dirty="0"/>
              <a:t>Dichotomy Theorems</a:t>
            </a:r>
          </a:p>
          <a:p>
            <a:r>
              <a:rPr lang="en-US" altLang="zh-CN" sz="3400" dirty="0"/>
              <a:t>Holographic Algorithms </a:t>
            </a:r>
          </a:p>
          <a:p>
            <a:r>
              <a:rPr lang="en-US" altLang="zh-CN" sz="3400" dirty="0"/>
              <a:t>Approximate Counting 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5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Weighted Graph </a:t>
            </a:r>
            <a:r>
              <a:rPr lang="en-US" altLang="zh-CN" sz="3600" dirty="0" err="1"/>
              <a:t>Homomorphisms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CC0000"/>
                </a:solidFill>
              </a:rPr>
              <a:t>[</a:t>
            </a:r>
            <a:r>
              <a:rPr lang="en-US" altLang="zh-CN" dirty="0" err="1">
                <a:solidFill>
                  <a:srgbClr val="CC0000"/>
                </a:solidFill>
              </a:rPr>
              <a:t>Bulatov</a:t>
            </a:r>
            <a:r>
              <a:rPr lang="en-US" altLang="zh-CN" dirty="0">
                <a:solidFill>
                  <a:srgbClr val="CC0000"/>
                </a:solidFill>
              </a:rPr>
              <a:t>, </a:t>
            </a:r>
            <a:r>
              <a:rPr lang="en-US" altLang="zh-CN" dirty="0" err="1">
                <a:solidFill>
                  <a:srgbClr val="CC0000"/>
                </a:solidFill>
              </a:rPr>
              <a:t>Grohe</a:t>
            </a:r>
            <a:r>
              <a:rPr lang="en-US" altLang="zh-CN" dirty="0">
                <a:solidFill>
                  <a:srgbClr val="CC0000"/>
                </a:solidFill>
              </a:rPr>
              <a:t> 05]  </a:t>
            </a:r>
          </a:p>
          <a:p>
            <a:pPr marL="0" indent="0">
              <a:buNone/>
            </a:pPr>
            <a:r>
              <a:rPr lang="en-US" altLang="zh-CN" dirty="0"/>
              <a:t>Let H be a symmetric non-negative matrix. Then it is #P-hard to compute the partition function unless each connect component of H is of </a:t>
            </a:r>
            <a:r>
              <a:rPr lang="en-US" altLang="zh-CN" dirty="0">
                <a:solidFill>
                  <a:srgbClr val="C00000"/>
                </a:solidFill>
              </a:rPr>
              <a:t>rank 1</a:t>
            </a:r>
            <a:r>
              <a:rPr lang="en-US" altLang="zh-CN" dirty="0"/>
              <a:t> or </a:t>
            </a:r>
            <a:r>
              <a:rPr lang="en-US" altLang="zh-CN" dirty="0">
                <a:solidFill>
                  <a:srgbClr val="C00000"/>
                </a:solidFill>
              </a:rPr>
              <a:t>bipartite rank 2.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C000"/>
                </a:solidFill>
              </a:rPr>
              <a:t>block-rank-one structure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Negative and complex weight?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b="0" dirty="0"/>
                  <a:t> was an obstacle for while</a:t>
                </a:r>
              </a:p>
              <a:p>
                <a:r>
                  <a:rPr lang="en-US" altLang="zh-CN" dirty="0"/>
                  <a:t>Quantum spin systems?</a:t>
                </a:r>
              </a:p>
              <a:p>
                <a:r>
                  <a:rPr lang="en-US" altLang="zh-CN" dirty="0"/>
                  <a:t>Determinant </a:t>
                </a:r>
                <a:r>
                  <a:rPr lang="en-US" altLang="zh-CN" dirty="0" err="1"/>
                  <a:t>vs</a:t>
                </a:r>
                <a:r>
                  <a:rPr lang="en-US" altLang="zh-CN" dirty="0"/>
                  <a:t> permanent</a:t>
                </a:r>
              </a:p>
              <a:p>
                <a:r>
                  <a:rPr lang="en-US" altLang="zh-CN" dirty="0"/>
                  <a:t>Surprising tractable families due to algebraic cancelation.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r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5614102"/>
                <a:ext cx="5170714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2400" b="0" i="0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14102"/>
                <a:ext cx="5170714" cy="1036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4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 and complex weight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CC0000"/>
                    </a:solidFill>
                  </a:rPr>
                  <a:t>[Goldberg, </a:t>
                </a:r>
                <a:r>
                  <a:rPr lang="en-US" altLang="zh-CN" dirty="0" err="1">
                    <a:solidFill>
                      <a:srgbClr val="CC0000"/>
                    </a:solidFill>
                  </a:rPr>
                  <a:t>Grohe</a:t>
                </a:r>
                <a:r>
                  <a:rPr lang="en-US" altLang="zh-CN" dirty="0">
                    <a:solidFill>
                      <a:srgbClr val="CC0000"/>
                    </a:solidFill>
                  </a:rPr>
                  <a:t>, </a:t>
                </a:r>
                <a:r>
                  <a:rPr lang="en-US" altLang="zh-CN" dirty="0" err="1">
                    <a:solidFill>
                      <a:srgbClr val="CC0000"/>
                    </a:solidFill>
                  </a:rPr>
                  <a:t>Jerrum</a:t>
                </a:r>
                <a:r>
                  <a:rPr lang="en-US" altLang="zh-CN" dirty="0">
                    <a:solidFill>
                      <a:srgbClr val="CC0000"/>
                    </a:solidFill>
                  </a:rPr>
                  <a:t> ,</a:t>
                </a:r>
                <a:r>
                  <a:rPr lang="en-US" altLang="zh-CN" dirty="0" err="1">
                    <a:solidFill>
                      <a:srgbClr val="CC0000"/>
                    </a:solidFill>
                  </a:rPr>
                  <a:t>Thurley</a:t>
                </a:r>
                <a:r>
                  <a:rPr lang="en-US" altLang="zh-CN" dirty="0">
                    <a:solidFill>
                      <a:srgbClr val="CC0000"/>
                    </a:solidFill>
                  </a:rPr>
                  <a:t> 08]  </a:t>
                </a:r>
                <a:r>
                  <a:rPr lang="en-US" altLang="zh-CN" dirty="0"/>
                  <a:t>Dichotomy for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real</a:t>
                </a:r>
                <a:r>
                  <a:rPr lang="en-US" altLang="zh-CN" dirty="0"/>
                  <a:t> weighted GH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/>
                  <a:t> is tractable</a:t>
                </a:r>
              </a:p>
              <a:p>
                <a:pPr lvl="1"/>
                <a:endParaRPr lang="de-DE" altLang="zh-CN" sz="2400" dirty="0"/>
              </a:p>
              <a:p>
                <a:r>
                  <a:rPr lang="de-DE" altLang="zh-CN" dirty="0">
                    <a:solidFill>
                      <a:srgbClr val="CC0000"/>
                    </a:solidFill>
                  </a:rPr>
                  <a:t>[Cai, Chen, L. 10]  </a:t>
                </a:r>
                <a:endParaRPr lang="de-DE" altLang="zh-CN" dirty="0"/>
              </a:p>
              <a:p>
                <a:pPr marL="0" indent="0">
                  <a:buNone/>
                </a:pPr>
                <a:r>
                  <a:rPr lang="de-DE" altLang="zh-CN" dirty="0"/>
                  <a:t>   </a:t>
                </a:r>
                <a:r>
                  <a:rPr lang="en-US" altLang="zh-CN" dirty="0"/>
                  <a:t>Dichotomy for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complex</a:t>
                </a:r>
                <a:r>
                  <a:rPr lang="en-US" altLang="zh-CN" dirty="0"/>
                  <a:t> weighted GH</a:t>
                </a: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1926" r="-6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504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CSP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family of constraints (functions)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variables taking values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 is applied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1926" r="-3922" b="-10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573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Boolean #CSP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CC0000"/>
                </a:solidFill>
              </a:rPr>
              <a:t>[</a:t>
            </a:r>
            <a:r>
              <a:rPr lang="en-US" altLang="zh-CN" sz="2400" dirty="0" err="1">
                <a:solidFill>
                  <a:srgbClr val="CC0000"/>
                </a:solidFill>
              </a:rPr>
              <a:t>Creignou</a:t>
            </a:r>
            <a:r>
              <a:rPr lang="en-US" altLang="zh-CN" sz="2400" dirty="0">
                <a:solidFill>
                  <a:srgbClr val="CC0000"/>
                </a:solidFill>
              </a:rPr>
              <a:t>, Hermann 96] </a:t>
            </a:r>
            <a:r>
              <a:rPr lang="en-US" altLang="zh-CN" sz="2400" dirty="0"/>
              <a:t>All the functions in F take values in </a:t>
            </a:r>
            <a:r>
              <a:rPr lang="en-US" altLang="zh-CN" sz="2400" dirty="0">
                <a:solidFill>
                  <a:srgbClr val="00B050"/>
                </a:solidFill>
              </a:rPr>
              <a:t>{0,1} (unweighted)</a:t>
            </a:r>
            <a:r>
              <a:rPr lang="en-US" altLang="zh-CN" sz="2400" dirty="0"/>
              <a:t>. </a:t>
            </a:r>
          </a:p>
          <a:p>
            <a:endParaRPr lang="en-US" altLang="zh-CN" sz="2400" dirty="0"/>
          </a:p>
          <a:p>
            <a:r>
              <a:rPr lang="en-US" altLang="zh-CN" sz="2400" dirty="0">
                <a:solidFill>
                  <a:srgbClr val="CC0000"/>
                </a:solidFill>
              </a:rPr>
              <a:t>[Dyer, Goldberg, </a:t>
            </a:r>
            <a:r>
              <a:rPr lang="en-US" altLang="zh-CN" sz="2400" dirty="0" err="1">
                <a:solidFill>
                  <a:srgbClr val="CC0000"/>
                </a:solidFill>
              </a:rPr>
              <a:t>Jerrum</a:t>
            </a:r>
            <a:r>
              <a:rPr lang="en-US" altLang="zh-CN" sz="2400" dirty="0">
                <a:solidFill>
                  <a:srgbClr val="CC0000"/>
                </a:solidFill>
              </a:rPr>
              <a:t> 07] </a:t>
            </a:r>
            <a:r>
              <a:rPr lang="en-US" altLang="zh-CN" sz="2400" dirty="0">
                <a:solidFill>
                  <a:srgbClr val="00B050"/>
                </a:solidFill>
              </a:rPr>
              <a:t>non-negative </a:t>
            </a:r>
            <a:r>
              <a:rPr lang="en-US" altLang="zh-CN" sz="2400" dirty="0"/>
              <a:t>values. </a:t>
            </a:r>
          </a:p>
          <a:p>
            <a:endParaRPr lang="en-US" altLang="zh-CN" sz="2400" dirty="0"/>
          </a:p>
          <a:p>
            <a:r>
              <a:rPr lang="en-US" sz="2400" dirty="0">
                <a:solidFill>
                  <a:srgbClr val="C00000"/>
                </a:solidFill>
              </a:rPr>
              <a:t>[</a:t>
            </a:r>
            <a:r>
              <a:rPr lang="en-US" sz="2400" dirty="0" err="1">
                <a:solidFill>
                  <a:srgbClr val="C00000"/>
                </a:solidFill>
              </a:rPr>
              <a:t>Bulatov</a:t>
            </a:r>
            <a:r>
              <a:rPr lang="en-US" sz="2400" dirty="0">
                <a:solidFill>
                  <a:srgbClr val="C00000"/>
                </a:solidFill>
              </a:rPr>
              <a:t>, Dyer, Goldberg, </a:t>
            </a:r>
            <a:r>
              <a:rPr lang="en-US" sz="2400" dirty="0" err="1">
                <a:solidFill>
                  <a:srgbClr val="C00000"/>
                </a:solidFill>
              </a:rPr>
              <a:t>Jalsenius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Richerby</a:t>
            </a:r>
            <a:r>
              <a:rPr lang="en-US" sz="2400" dirty="0">
                <a:solidFill>
                  <a:srgbClr val="C00000"/>
                </a:solidFill>
              </a:rPr>
              <a:t> 09] </a:t>
            </a:r>
            <a:r>
              <a:rPr lang="en-US" sz="2400" dirty="0">
                <a:solidFill>
                  <a:srgbClr val="00B050"/>
                </a:solidFill>
              </a:rPr>
              <a:t>real </a:t>
            </a:r>
            <a:r>
              <a:rPr lang="en-US" sz="2400" dirty="0"/>
              <a:t>values. </a:t>
            </a:r>
          </a:p>
          <a:p>
            <a:endParaRPr lang="en-US" altLang="zh-CN" sz="2400" dirty="0"/>
          </a:p>
          <a:p>
            <a:r>
              <a:rPr lang="en-US" altLang="zh-CN" sz="2400" dirty="0">
                <a:solidFill>
                  <a:srgbClr val="C00000"/>
                </a:solidFill>
              </a:rPr>
              <a:t>[Cai, L., Xia 09] </a:t>
            </a:r>
            <a:r>
              <a:rPr lang="en-US" altLang="zh-CN" sz="2400" dirty="0">
                <a:solidFill>
                  <a:srgbClr val="00B050"/>
                </a:solidFill>
              </a:rPr>
              <a:t>complex </a:t>
            </a:r>
            <a:r>
              <a:rPr lang="en-US" altLang="zh-CN" sz="2400" dirty="0"/>
              <a:t>values.    </a:t>
            </a:r>
          </a:p>
        </p:txBody>
      </p:sp>
    </p:spTree>
    <p:extLst>
      <p:ext uri="{BB962C8B-B14F-4D97-AF65-F5344CB8AC3E}">
        <p14:creationId xmlns:p14="http://schemas.microsoft.com/office/powerpoint/2010/main" val="2151136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#CSP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Bulatov</a:t>
            </a:r>
            <a:r>
              <a:rPr lang="en-US" dirty="0">
                <a:solidFill>
                  <a:srgbClr val="C00000"/>
                </a:solidFill>
              </a:rPr>
              <a:t> 08] </a:t>
            </a:r>
            <a:r>
              <a:rPr lang="en-US" dirty="0"/>
              <a:t>Unweighted case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[Dyer, </a:t>
            </a:r>
            <a:r>
              <a:rPr lang="en-US" dirty="0" err="1">
                <a:solidFill>
                  <a:srgbClr val="C00000"/>
                </a:solidFill>
              </a:rPr>
              <a:t>Richerby</a:t>
            </a:r>
            <a:r>
              <a:rPr lang="en-US" dirty="0">
                <a:solidFill>
                  <a:srgbClr val="C00000"/>
                </a:solidFill>
              </a:rPr>
              <a:t> 10,  11] </a:t>
            </a:r>
            <a:r>
              <a:rPr lang="en-US" dirty="0"/>
              <a:t>Alternative proof and decidable dichotomy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[Cai, Chen, L.  11]  </a:t>
            </a:r>
            <a:r>
              <a:rPr lang="en-US" dirty="0"/>
              <a:t>Non-negative weighted functions</a:t>
            </a:r>
          </a:p>
        </p:txBody>
      </p:sp>
    </p:spTree>
    <p:extLst>
      <p:ext uri="{BB962C8B-B14F-4D97-AF65-F5344CB8AC3E}">
        <p14:creationId xmlns:p14="http://schemas.microsoft.com/office/powerpoint/2010/main" val="976285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Dichotomy for weighted #CSP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[</a:t>
            </a:r>
            <a:r>
              <a:rPr lang="en-US" altLang="zh-CN" dirty="0" err="1"/>
              <a:t>Cai</a:t>
            </a:r>
            <a:r>
              <a:rPr lang="en-US" altLang="zh-CN" dirty="0"/>
              <a:t>, Chen, L. 11]</a:t>
            </a:r>
          </a:p>
          <a:p>
            <a:pPr marL="0" indent="0">
              <a:buNone/>
            </a:pPr>
            <a:r>
              <a:rPr lang="en-US" altLang="zh-CN" dirty="0"/>
              <a:t>The problem is #P-Hard unless </a:t>
            </a:r>
            <a:r>
              <a:rPr lang="en-US" altLang="zh-CN" dirty="0">
                <a:solidFill>
                  <a:srgbClr val="CC0000"/>
                </a:solidFill>
              </a:rPr>
              <a:t>any realizable function (after being viewed as a binary function) is of block-rank-1</a:t>
            </a:r>
            <a:r>
              <a:rPr lang="en-US" altLang="zh-CN" dirty="0"/>
              <a:t>, in which case it is in P.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546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4313"/>
            <a:ext cx="7953375" cy="1462087"/>
          </a:xfrm>
        </p:spPr>
        <p:txBody>
          <a:bodyPr/>
          <a:lstStyle/>
          <a:p>
            <a:r>
              <a:rPr lang="en-US" sz="3600" dirty="0"/>
              <a:t>Further Classify the Hard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may become tractable when we have some restriction for the input instances. </a:t>
            </a:r>
          </a:p>
          <a:p>
            <a:r>
              <a:rPr lang="en-US" dirty="0"/>
              <a:t>Some may become tractable if we are satisfied with an approximation answer.</a:t>
            </a:r>
          </a:p>
          <a:p>
            <a:r>
              <a:rPr lang="en-US" dirty="0"/>
              <a:t>Some remains hard.    </a:t>
            </a:r>
          </a:p>
        </p:txBody>
      </p:sp>
    </p:spTree>
    <p:extLst>
      <p:ext uri="{BB962C8B-B14F-4D97-AF65-F5344CB8AC3E}">
        <p14:creationId xmlns:p14="http://schemas.microsoft.com/office/powerpoint/2010/main" val="39540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Complexity Classes and Counting Problems</a:t>
            </a:r>
          </a:p>
          <a:p>
            <a:r>
              <a:rPr lang="en-US" altLang="zh-CN" sz="3400" dirty="0"/>
              <a:t>Dichotomy Theorems</a:t>
            </a:r>
          </a:p>
          <a:p>
            <a:r>
              <a:rPr lang="en-US" altLang="zh-CN" sz="3400" dirty="0">
                <a:solidFill>
                  <a:srgbClr val="C00000"/>
                </a:solidFill>
              </a:rPr>
              <a:t>Holographic Algorithms </a:t>
            </a:r>
          </a:p>
          <a:p>
            <a:r>
              <a:rPr lang="en-US" altLang="zh-CN" sz="3400" dirty="0"/>
              <a:t>Approximate Counting 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99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Counting for planar instances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Counting Perfect </a:t>
                </a:r>
                <a:r>
                  <a:rPr lang="en-US" sz="4000" dirty="0" err="1"/>
                  <a:t>Matchings</a:t>
                </a:r>
                <a:r>
                  <a:rPr lang="en-US" sz="4000" dirty="0"/>
                  <a:t> (FKT algorithms)</a:t>
                </a:r>
              </a:p>
              <a:p>
                <a:r>
                  <a:rPr lang="en-US" sz="4000" dirty="0"/>
                  <a:t>Counting planar CSP(</a:t>
                </a:r>
                <a14:m>
                  <m:oMath xmlns:m="http://schemas.openxmlformats.org/officeDocument/2006/math">
                    <m:r>
                      <a:rPr lang="en-US" sz="4000" dirty="0">
                        <a:latin typeface="Cambria Math"/>
                      </a:rPr>
                      <m:t>𝑁𝐴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4000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) is in P</a:t>
                </a:r>
              </a:p>
              <a:p>
                <a:r>
                  <a:rPr lang="en-US" sz="4000" dirty="0"/>
                  <a:t>Holographic Algorithms.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0" t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4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Complexity Class  </a:t>
            </a:r>
            <a:r>
              <a:rPr lang="en-US" altLang="zh-CN" sz="470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CC3300"/>
                    </a:solidFill>
                  </a:rPr>
                  <a:t>P</a:t>
                </a:r>
                <a:r>
                  <a:rPr lang="en-US" altLang="zh-CN" dirty="0"/>
                  <a:t> is the complexity class containing decision problems which can be solved by a deterministic Turing machine using polynomial time. </a:t>
                </a:r>
              </a:p>
              <a:p>
                <a:endParaRPr lang="en-US" altLang="zh-CN" dirty="0"/>
              </a:p>
              <a:p>
                <a:r>
                  <a:rPr lang="en-US" altLang="zh-CN" b="1" dirty="0">
                    <a:solidFill>
                      <a:srgbClr val="CC3300"/>
                    </a:solidFill>
                  </a:rPr>
                  <a:t>P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altLang="zh-CN" dirty="0"/>
                  <a:t>  "efficiently solvable" or "tractable“.   </a:t>
                </a: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49" t="-1926" r="-2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49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Holographic Algorithms by Valiant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743200" cy="3657600"/>
          </a:xfrm>
        </p:spPr>
      </p:pic>
      <p:sp>
        <p:nvSpPr>
          <p:cNvPr id="2" name="TextBox 1"/>
          <p:cNvSpPr txBox="1"/>
          <p:nvPr/>
        </p:nvSpPr>
        <p:spPr>
          <a:xfrm>
            <a:off x="37338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L. Valiant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1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 new algorithms design method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/>
              <a:t>Like </a:t>
            </a:r>
            <a:r>
              <a:rPr lang="en-US" altLang="zh-CN" sz="2800" dirty="0">
                <a:solidFill>
                  <a:srgbClr val="C00000"/>
                </a:solidFill>
              </a:rPr>
              <a:t>linear programming,  dynamic programming</a:t>
            </a:r>
            <a:r>
              <a:rPr lang="en-US" altLang="zh-CN" sz="2800" dirty="0"/>
              <a:t>, and so on. </a:t>
            </a:r>
          </a:p>
          <a:p>
            <a:pPr>
              <a:lnSpc>
                <a:spcPct val="80000"/>
              </a:lnSpc>
            </a:pPr>
            <a:r>
              <a:rPr lang="en-US" altLang="zh-CN" sz="2800" dirty="0"/>
              <a:t>Some seemingly exponential time computations can be done in </a:t>
            </a:r>
            <a:r>
              <a:rPr lang="en-US" altLang="zh-CN" sz="2800" dirty="0">
                <a:solidFill>
                  <a:srgbClr val="CC3300"/>
                </a:solidFill>
              </a:rPr>
              <a:t>polynomial time.</a:t>
            </a:r>
            <a:endParaRPr lang="en-US" altLang="zh-CN" sz="2800" dirty="0"/>
          </a:p>
          <a:p>
            <a:pPr>
              <a:lnSpc>
                <a:spcPct val="80000"/>
              </a:lnSpc>
            </a:pPr>
            <a:r>
              <a:rPr lang="en-US" altLang="zh-CN" sz="2800" dirty="0"/>
              <a:t>Custom made </a:t>
            </a:r>
            <a:r>
              <a:rPr lang="en-US" altLang="zh-CN" sz="2800" dirty="0">
                <a:solidFill>
                  <a:srgbClr val="CC3300"/>
                </a:solidFill>
              </a:rPr>
              <a:t>exponential cancellations</a:t>
            </a:r>
            <a:r>
              <a:rPr lang="en-US" altLang="zh-CN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zh-CN" sz="2800" dirty="0"/>
              <a:t>It produces an exponential number of solution fragments in a pattern of interference, analogous to </a:t>
            </a:r>
            <a:r>
              <a:rPr lang="en-US" altLang="zh-CN" sz="2800" dirty="0">
                <a:solidFill>
                  <a:srgbClr val="CC3300"/>
                </a:solidFill>
              </a:rPr>
              <a:t>quantum computing.</a:t>
            </a:r>
          </a:p>
        </p:txBody>
      </p:sp>
    </p:spTree>
    <p:extLst>
      <p:ext uri="{BB962C8B-B14F-4D97-AF65-F5344CB8AC3E}">
        <p14:creationId xmlns:p14="http://schemas.microsoft.com/office/powerpoint/2010/main" val="94527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high level description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Formulate the given problem as some vectors and the final value as an inter product of vectors. </a:t>
            </a:r>
          </a:p>
          <a:p>
            <a:r>
              <a:rPr lang="en-US" altLang="zh-CN" sz="2800" dirty="0"/>
              <a:t>Find a basis transformation T such that the all these vectors (after transformation) can be encoded by some gadget on planar perfect </a:t>
            </a:r>
            <a:r>
              <a:rPr lang="en-US" altLang="zh-CN" sz="2800" dirty="0" err="1"/>
              <a:t>matchings</a:t>
            </a:r>
            <a:r>
              <a:rPr lang="en-US" altLang="zh-CN" sz="2800" dirty="0"/>
              <a:t>. </a:t>
            </a:r>
          </a:p>
          <a:p>
            <a:r>
              <a:rPr lang="en-US" altLang="zh-CN" sz="2800" dirty="0"/>
              <a:t>Solve the problem by FKT algorithm</a:t>
            </a:r>
          </a:p>
        </p:txBody>
      </p:sp>
    </p:spTree>
    <p:extLst>
      <p:ext uri="{BB962C8B-B14F-4D97-AF65-F5344CB8AC3E}">
        <p14:creationId xmlns:p14="http://schemas.microsoft.com/office/powerpoint/2010/main" val="625438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or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“Accidental Algorithms”  </a:t>
            </a:r>
            <a:r>
              <a:rPr lang="en-US" dirty="0">
                <a:solidFill>
                  <a:srgbClr val="C00000"/>
                </a:solidFill>
              </a:rPr>
              <a:t>[Valiant @ FOCS 2006]</a:t>
            </a:r>
          </a:p>
          <a:p>
            <a:r>
              <a:rPr lang="en-US" i="1" dirty="0"/>
              <a:t>“A strange new family of algorithms probes the boundary between easy and hard problems”  </a:t>
            </a:r>
            <a:r>
              <a:rPr lang="en-US" i="1" dirty="0">
                <a:solidFill>
                  <a:srgbClr val="C00000"/>
                </a:solidFill>
              </a:rPr>
              <a:t>[An  article </a:t>
            </a:r>
            <a:r>
              <a:rPr lang="en-US" dirty="0">
                <a:solidFill>
                  <a:srgbClr val="C00000"/>
                </a:solidFill>
              </a:rPr>
              <a:t>from American Scientist Magazine]</a:t>
            </a:r>
          </a:p>
        </p:txBody>
      </p:sp>
    </p:spTree>
    <p:extLst>
      <p:ext uri="{BB962C8B-B14F-4D97-AF65-F5344CB8AC3E}">
        <p14:creationId xmlns:p14="http://schemas.microsoft.com/office/powerpoint/2010/main" val="5596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Infinite Search Space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Formulate the given problem as some vectors and the final value as an inter product of vectors. </a:t>
            </a:r>
          </a:p>
          <a:p>
            <a:r>
              <a:rPr lang="en-US" altLang="zh-CN" sz="2800" dirty="0"/>
              <a:t>Find a basis transformation T such that the all these vectors (after transformation) can be encoded by some gadget on planar perfect </a:t>
            </a:r>
            <a:r>
              <a:rPr lang="en-US" altLang="zh-CN" sz="2800" dirty="0" err="1"/>
              <a:t>matchings</a:t>
            </a:r>
            <a:r>
              <a:rPr lang="en-US" altLang="zh-CN" sz="2800" dirty="0"/>
              <a:t>. </a:t>
            </a:r>
          </a:p>
          <a:p>
            <a:r>
              <a:rPr lang="en-US" altLang="zh-CN" sz="2800" dirty="0"/>
              <a:t>Solve the problem by FKT algorithm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2523392" y="3200400"/>
            <a:ext cx="4419600" cy="838200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33192" y="4191000"/>
            <a:ext cx="2438400" cy="838200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18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Art to Science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CC3300"/>
                </a:solidFill>
              </a:rPr>
              <a:t>Joint with Jin-Yi Cai, we have</a:t>
            </a:r>
          </a:p>
          <a:p>
            <a:r>
              <a:rPr lang="en-US" altLang="zh-CN" dirty="0" err="1"/>
              <a:t>Matchgate</a:t>
            </a:r>
            <a:r>
              <a:rPr lang="en-US" altLang="zh-CN" dirty="0"/>
              <a:t> Identities </a:t>
            </a:r>
            <a:r>
              <a:rPr lang="en-US" altLang="zh-CN" dirty="0">
                <a:solidFill>
                  <a:srgbClr val="CC3300"/>
                </a:solidFill>
              </a:rPr>
              <a:t>[@CCC 2007]</a:t>
            </a:r>
          </a:p>
          <a:p>
            <a:r>
              <a:rPr lang="en-US" altLang="zh-CN" dirty="0"/>
              <a:t>Basis Collapse Theorem </a:t>
            </a:r>
            <a:r>
              <a:rPr lang="en-US" altLang="zh-CN" dirty="0">
                <a:solidFill>
                  <a:srgbClr val="CC3300"/>
                </a:solidFill>
              </a:rPr>
              <a:t>[@ICALP 2007]</a:t>
            </a:r>
          </a:p>
          <a:p>
            <a:r>
              <a:rPr lang="en-US" altLang="zh-CN" dirty="0"/>
              <a:t>A general algorithm to design holographic algorithms </a:t>
            </a:r>
            <a:r>
              <a:rPr lang="en-US" altLang="zh-CN" dirty="0">
                <a:solidFill>
                  <a:srgbClr val="CC3300"/>
                </a:solidFill>
              </a:rPr>
              <a:t>[@STOC 2007]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221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Trichotomy Theorems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4000" dirty="0">
                    <a:solidFill>
                      <a:srgbClr val="C00000"/>
                    </a:solidFill>
                  </a:rPr>
                  <a:t>[Cai, L., Xia 10]</a:t>
                </a:r>
                <a:r>
                  <a:rPr lang="en-US" altLang="zh-CN" sz="4000" dirty="0"/>
                  <a:t> </a:t>
                </a:r>
              </a:p>
              <a:p>
                <a:r>
                  <a:rPr lang="en-US" altLang="zh-CN" sz="4000" dirty="0"/>
                  <a:t>#CSP for real symmetric functions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4000" i="1" dirty="0">
                        <a:latin typeface="Cambria Math"/>
                      </a:rPr>
                      <m:t>𝐻𝑜𝑙𝑎𝑛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CN" sz="3600" i="1" dirty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sz="4000" dirty="0"/>
                  <a:t> for real symmetric functions</a:t>
                </a:r>
              </a:p>
              <a:p>
                <a:r>
                  <a:rPr lang="en-US" altLang="zh-CN" sz="4000" dirty="0"/>
                  <a:t>2-3 regular Holant for complex symmetric functions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45" t="-2667" b="-21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035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Trichotomy theorems 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 rot="10800000">
            <a:off x="685802" y="2203554"/>
            <a:ext cx="2819400" cy="3733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Chord 4"/>
          <p:cNvSpPr/>
          <p:nvPr/>
        </p:nvSpPr>
        <p:spPr bwMode="auto">
          <a:xfrm rot="10800000">
            <a:off x="685801" y="2197308"/>
            <a:ext cx="2819400" cy="3733800"/>
          </a:xfrm>
          <a:prstGeom prst="chord">
            <a:avLst>
              <a:gd name="adj1" fmla="val 10900707"/>
              <a:gd name="adj2" fmla="val 226406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Chord 5"/>
          <p:cNvSpPr/>
          <p:nvPr/>
        </p:nvSpPr>
        <p:spPr bwMode="auto">
          <a:xfrm rot="10800000">
            <a:off x="685800" y="2203554"/>
            <a:ext cx="2819400" cy="3733800"/>
          </a:xfrm>
          <a:prstGeom prst="chord">
            <a:avLst>
              <a:gd name="adj1" fmla="val 12573210"/>
              <a:gd name="adj2" fmla="val 1995229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flipH="1">
            <a:off x="3048000" y="1702865"/>
            <a:ext cx="5943600" cy="988885"/>
          </a:xfrm>
          <a:prstGeom prst="wedgeRoundRectCallout">
            <a:avLst>
              <a:gd name="adj1" fmla="val 69423"/>
              <a:gd name="adj2" fmla="val 54436"/>
              <a:gd name="adj3" fmla="val 16667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dirty="0">
                <a:latin typeface="Comic Sans MS" pitchFamily="66" charset="0"/>
              </a:rPr>
              <a:t>Hard even for planar graphs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flipH="1">
            <a:off x="2819400" y="5900111"/>
            <a:ext cx="6019800" cy="914400"/>
          </a:xfrm>
          <a:prstGeom prst="wedgeRoundRectCallout">
            <a:avLst>
              <a:gd name="adj1" fmla="val 59832"/>
              <a:gd name="adj2" fmla="val -118445"/>
              <a:gd name="adj3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altLang="zh-CN" sz="3200" dirty="0">
                <a:latin typeface="Comic Sans MS" pitchFamily="66" charset="0"/>
              </a:rPr>
              <a:t>Tractable for general graphs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flipH="1">
            <a:off x="3833247" y="3120324"/>
            <a:ext cx="5029200" cy="2366075"/>
          </a:xfrm>
          <a:prstGeom prst="wedgeRoundRectCallout">
            <a:avLst>
              <a:gd name="adj1" fmla="val 61381"/>
              <a:gd name="adj2" fmla="val 6373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altLang="zh-CN" sz="3200" dirty="0">
                <a:latin typeface="Comic Sans MS" pitchFamily="66" charset="0"/>
              </a:rPr>
              <a:t>Hard for general graphs but tractable for planar graphs by holographic algorithms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638800" y="4303361"/>
            <a:ext cx="2895600" cy="103063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81600" y="4826428"/>
            <a:ext cx="3505200" cy="51531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3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Complexity Classes and Counting Problems</a:t>
            </a:r>
          </a:p>
          <a:p>
            <a:r>
              <a:rPr lang="en-US" altLang="zh-CN" sz="3400" dirty="0"/>
              <a:t>Dichotomy Theorems</a:t>
            </a:r>
          </a:p>
          <a:p>
            <a:r>
              <a:rPr lang="en-US" altLang="zh-CN" sz="3400" dirty="0"/>
              <a:t>Holographic Algorithms </a:t>
            </a:r>
          </a:p>
          <a:p>
            <a:r>
              <a:rPr lang="en-US" altLang="zh-CN" sz="3400" dirty="0">
                <a:solidFill>
                  <a:srgbClr val="C00000"/>
                </a:solidFill>
              </a:rPr>
              <a:t>Approximate Counting   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71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 be the correct counting number of the instance, the algorithm returns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,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𝑃𝑙𝑜𝑦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called a fully polynomial-time approximation scheme (FPTAS).</a:t>
                </a:r>
              </a:p>
              <a:p>
                <a:r>
                  <a:rPr lang="en-US" dirty="0"/>
                  <a:t>FP</a:t>
                </a:r>
                <a:r>
                  <a:rPr lang="en-US" dirty="0">
                    <a:solidFill>
                      <a:srgbClr val="CC0000"/>
                    </a:solidFill>
                  </a:rPr>
                  <a:t>R</a:t>
                </a:r>
                <a:r>
                  <a:rPr lang="en-US" dirty="0"/>
                  <a:t>AS is its randomized version.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1926" r="-314" b="-1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0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NP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/>
              <a:t>NP is the set of decision problems solvable in polynomial time on a non-deterministic TM. </a:t>
            </a:r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Equivalently, it is the set of problems whose solutions can be "</a:t>
            </a:r>
            <a:r>
              <a:rPr lang="en-US" altLang="zh-CN" sz="2800" dirty="0">
                <a:solidFill>
                  <a:srgbClr val="C00000"/>
                </a:solidFill>
              </a:rPr>
              <a:t>verified</a:t>
            </a:r>
            <a:r>
              <a:rPr lang="en-US" altLang="zh-CN" sz="2800" dirty="0"/>
              <a:t>" by a deterministic TM in polynomial time.</a:t>
            </a:r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SAT, Hamiltonian cycle, Graph coloring</a:t>
            </a:r>
          </a:p>
        </p:txBody>
      </p:sp>
    </p:spTree>
    <p:extLst>
      <p:ext uri="{BB962C8B-B14F-4D97-AF65-F5344CB8AC3E}">
        <p14:creationId xmlns:p14="http://schemas.microsoft.com/office/powerpoint/2010/main" val="2536353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</a:t>
            </a:r>
            <a:r>
              <a:rPr lang="en-US" altLang="zh-CN" dirty="0" err="1"/>
              <a:t>vs</a:t>
            </a:r>
            <a:r>
              <a:rPr lang="en-US" altLang="zh-CN" dirty="0"/>
              <a:t> Distribution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5488" y="1981200"/>
                <a:ext cx="8418512" cy="4114800"/>
              </a:xfrm>
            </p:spPr>
            <p:txBody>
              <a:bodyPr/>
              <a:lstStyle/>
              <a:p>
                <a:r>
                  <a:rPr lang="en-US" altLang="zh-CN" sz="2800" dirty="0"/>
                  <a:t>IS(G): the set of independent sets of graph G</a:t>
                </a:r>
              </a:p>
              <a:p>
                <a:r>
                  <a:rPr lang="en-US" altLang="zh-CN" sz="2800" dirty="0"/>
                  <a:t>X is chosen from IS(G) uniformly at random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800" dirty="0"/>
                  <a:t>: the probability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800" dirty="0"/>
                  <a:t> is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not </a:t>
                </a:r>
                <a:r>
                  <a:rPr lang="en-US" altLang="zh-CN" sz="2800" dirty="0"/>
                  <a:t>in X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</m:e>
                    </m:func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𝐼𝑆</m:t>
                            </m:r>
                            <m:d>
                              <m:dPr>
                                <m:ctrlP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CN" sz="28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</m:e>
                    </m:func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400" i="1" dirty="0"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func>
                      <m:func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|.)</m:t>
                        </m:r>
                      </m:e>
                    </m:func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,  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488" y="1981200"/>
                <a:ext cx="8418512" cy="4114800"/>
              </a:xfrm>
              <a:blipFill>
                <a:blip r:embed="rId3"/>
                <a:stretch>
                  <a:fillRect l="-1355" t="-1852" r="-151" b="-9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7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</a:t>
            </a:r>
            <a:r>
              <a:rPr lang="en-US" altLang="zh-CN" dirty="0" err="1"/>
              <a:t>vs</a:t>
            </a:r>
            <a:r>
              <a:rPr lang="en-US" altLang="zh-CN" dirty="0"/>
              <a:t>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𝐼𝑆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If we can compute (estimate)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we can (approximately) compute |IS(G)|.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FPRAS: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/>
                  <a:t> by sampling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FPTAS: Approximately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directly and deterministically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 Tree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Relate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these of its neighbors in smaller instances.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9" t="-1926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blipFill rotWithShape="0">
                <a:blip r:embed="rId5"/>
                <a:stretch>
                  <a:fillRect l="-36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blipFill rotWithShape="0">
                <a:blip r:embed="rId6"/>
                <a:stretch>
                  <a:fillRect l="-4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blipFill rotWithShape="0">
                <a:blip r:embed="rId7"/>
                <a:stretch>
                  <a:fillRect l="-62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flipH="1">
            <a:off x="33378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7" idx="1"/>
          </p:cNvCxnSpPr>
          <p:nvPr/>
        </p:nvCxnSpPr>
        <p:spPr>
          <a:xfrm>
            <a:off x="51666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4457700" y="4824323"/>
            <a:ext cx="298941" cy="357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62394" y="5818133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83759" y="5912281"/>
            <a:ext cx="0" cy="5239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2970" y="5956323"/>
            <a:ext cx="319789" cy="479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H="1">
            <a:off x="3727892" y="5832008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1812" y="5836117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2704" y="5951818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64393" y="5906530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98313" y="5910639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9205" y="6026340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20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of independent sets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))/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)…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)…</m:t>
                        </m:r>
                        <m:sSub>
                          <m:sSubPr>
                            <m:ctrlPr>
                              <a:rPr lang="en-US" altLang="zh-CN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7712"/>
                <a:ext cx="7772400" cy="461168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</a:t>
                </a:r>
                <a:r>
                  <a:rPr lang="en-US" b="0" dirty="0">
                    <a:latin typeface="Cambria Math" panose="02040503050406030204" pitchFamily="18" charset="0"/>
                  </a:rPr>
                  <a:t>runcate the computation tree at depth L, we can compute an estimation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The system is called of exponential correlation decay if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exp</m:t>
                    </m:r>
                    <m:r>
                      <a:rPr lang="en-US" i="1" dirty="0">
                        <a:latin typeface="Cambria Math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by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7712"/>
                <a:ext cx="7772400" cy="4611687"/>
              </a:xfrm>
              <a:blipFill>
                <a:blip r:embed="rId3"/>
                <a:stretch>
                  <a:fillRect l="-1882" t="-3704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996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for Correlation Decay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648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Estimate the error for one recursive step: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|≤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|)</m:t>
                      </m:r>
                    </m:oMath>
                  </m:oMathPara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648200"/>
              </a:xfrm>
              <a:blipFill>
                <a:blip r:embed="rId3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This may not be correct stepwise. We use a potential function to amortize it.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a bijective function.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), 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Then we show that the error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stepwise decreased by a constant factor. </a:t>
                </a:r>
              </a:p>
              <a:p>
                <a:r>
                  <a:rPr lang="en-US" sz="2800" dirty="0"/>
                  <a:t>The main difficulty is to find the potential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1" t="-2963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7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Complexity Classes and Counting Problems</a:t>
            </a:r>
          </a:p>
          <a:p>
            <a:r>
              <a:rPr lang="en-US" altLang="zh-CN" sz="3400" dirty="0"/>
              <a:t>Dichotomy Theorems</a:t>
            </a:r>
          </a:p>
          <a:p>
            <a:r>
              <a:rPr lang="en-US" altLang="zh-CN" sz="3400" dirty="0"/>
              <a:t>Holographic Algorithms </a:t>
            </a:r>
          </a:p>
          <a:p>
            <a:r>
              <a:rPr lang="en-US" altLang="zh-CN" sz="3400" dirty="0"/>
              <a:t>Approximate Counting 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52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19170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#P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#P is the set of counting problems associated with the decision problems in the set NP, </a:t>
            </a:r>
            <a:r>
              <a:rPr lang="en-US" altLang="zh-CN" dirty="0">
                <a:solidFill>
                  <a:srgbClr val="C00000"/>
                </a:solidFill>
              </a:rPr>
              <a:t>counting number of solutions. </a:t>
            </a:r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#SAT, #Hamiltonian Cycle, #Graph Coloring. 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#P is at least as difficult as NP. </a:t>
            </a:r>
          </a:p>
        </p:txBody>
      </p:sp>
    </p:spTree>
    <p:extLst>
      <p:ext uri="{BB962C8B-B14F-4D97-AF65-F5344CB8AC3E}">
        <p14:creationId xmlns:p14="http://schemas.microsoft.com/office/powerpoint/2010/main" val="97319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 Classes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7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93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 Problems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29300" y="4754526"/>
            <a:ext cx="1905000" cy="12652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21086" y="3489251"/>
            <a:ext cx="2721429" cy="25305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6800" y="2133600"/>
            <a:ext cx="3810000" cy="3886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1443" y="3489251"/>
            <a:ext cx="1496786" cy="7230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202497"/>
                <a:ext cx="4607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9" y="4267200"/>
                <a:ext cx="460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#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895600"/>
                <a:ext cx="460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-Complete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3657600"/>
                <a:ext cx="1592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91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43200" y="2754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3-Coloring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901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521"/>
  <p:tag name="FIRSTPINYANL@YFUVVG0FUVWYY577" val="3436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1765</Words>
  <Application>Microsoft Macintosh PowerPoint</Application>
  <PresentationFormat>On-screen Show (4:3)</PresentationFormat>
  <Paragraphs>370</Paragraphs>
  <Slides>58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Comic Sans MS</vt:lpstr>
      <vt:lpstr>Cambria Math</vt:lpstr>
      <vt:lpstr>宋体</vt:lpstr>
      <vt:lpstr>Arial</vt:lpstr>
      <vt:lpstr>Wingdings</vt:lpstr>
      <vt:lpstr>Tahoma</vt:lpstr>
      <vt:lpstr>Blends</vt:lpstr>
      <vt:lpstr>Classifying Computational Counting Problems</vt:lpstr>
      <vt:lpstr>Outline</vt:lpstr>
      <vt:lpstr>Outline</vt:lpstr>
      <vt:lpstr>Complexity Class  P</vt:lpstr>
      <vt:lpstr>NP</vt:lpstr>
      <vt:lpstr>#P</vt:lpstr>
      <vt:lpstr>Complexity Classes</vt:lpstr>
      <vt:lpstr>Complete Problems</vt:lpstr>
      <vt:lpstr>Complete Problems</vt:lpstr>
      <vt:lpstr>Complete Problems</vt:lpstr>
      <vt:lpstr>Complete Problems</vt:lpstr>
      <vt:lpstr>Complete Problems</vt:lpstr>
      <vt:lpstr>Complete Problems</vt:lpstr>
      <vt:lpstr>Complete Problems</vt:lpstr>
      <vt:lpstr>Counting Problems</vt:lpstr>
      <vt:lpstr>Counting Problems</vt:lpstr>
      <vt:lpstr>Counting Problems</vt:lpstr>
      <vt:lpstr>Outline</vt:lpstr>
      <vt:lpstr>Dichotomy Theorems</vt:lpstr>
      <vt:lpstr>Dichotomy Theorems</vt:lpstr>
      <vt:lpstr>Graph Homomorphisms</vt:lpstr>
      <vt:lpstr>Graph Homomorphisms</vt:lpstr>
      <vt:lpstr>Graph Homomorphisms</vt:lpstr>
      <vt:lpstr>Graph Homomorphisms</vt:lpstr>
      <vt:lpstr>Graph Homomorphisms</vt:lpstr>
      <vt:lpstr>Graph Homomorphisms</vt:lpstr>
      <vt:lpstr>Dichotomy Theorem</vt:lpstr>
      <vt:lpstr>Graph Homomorphisms</vt:lpstr>
      <vt:lpstr>Weighted Graph Homomorphisms</vt:lpstr>
      <vt:lpstr>Weighted Graph Homomorphisms</vt:lpstr>
      <vt:lpstr>Negative and complex weight?</vt:lpstr>
      <vt:lpstr>Real and complex weight</vt:lpstr>
      <vt:lpstr>Counting CSP</vt:lpstr>
      <vt:lpstr>Boolean #CSP</vt:lpstr>
      <vt:lpstr>#CSP</vt:lpstr>
      <vt:lpstr>Dichotomy for weighted #CSP</vt:lpstr>
      <vt:lpstr>Further Classify the Hard Problems</vt:lpstr>
      <vt:lpstr>Outline</vt:lpstr>
      <vt:lpstr>Counting for planar instances</vt:lpstr>
      <vt:lpstr>Holographic Algorithms by Valiant</vt:lpstr>
      <vt:lpstr>A new algorithms design method</vt:lpstr>
      <vt:lpstr>A high level description </vt:lpstr>
      <vt:lpstr>Art or Science?</vt:lpstr>
      <vt:lpstr>Infinite Search Space </vt:lpstr>
      <vt:lpstr>From Art to Science</vt:lpstr>
      <vt:lpstr>Three Trichotomy Theorems </vt:lpstr>
      <vt:lpstr>Trichotomy theorems </vt:lpstr>
      <vt:lpstr>Outline</vt:lpstr>
      <vt:lpstr>Approximate counting</vt:lpstr>
      <vt:lpstr>Counting vs Distribution</vt:lpstr>
      <vt:lpstr>Counting vs Distribution</vt:lpstr>
      <vt:lpstr>Computation Tree </vt:lpstr>
      <vt:lpstr>An example of independent sets </vt:lpstr>
      <vt:lpstr>Correlation Decay</vt:lpstr>
      <vt:lpstr>Proof Sketch for Correlation Decay </vt:lpstr>
      <vt:lpstr>Potential Function</vt:lpstr>
      <vt:lpstr>Outline</vt:lpstr>
      <vt:lpstr>Thank You!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2013-03-16T07:54:30Z</dcterms:created>
  <dcterms:modified xsi:type="dcterms:W3CDTF">2020-12-24T05:29:00Z</dcterms:modified>
</cp:coreProperties>
</file>